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65" r:id="rId2"/>
    <p:sldId id="288" r:id="rId3"/>
    <p:sldId id="285" r:id="rId4"/>
    <p:sldId id="266" r:id="rId5"/>
    <p:sldId id="267" r:id="rId6"/>
    <p:sldId id="268" r:id="rId7"/>
    <p:sldId id="269" r:id="rId8"/>
    <p:sldId id="270" r:id="rId9"/>
    <p:sldId id="260" r:id="rId10"/>
    <p:sldId id="258" r:id="rId11"/>
    <p:sldId id="256" r:id="rId12"/>
    <p:sldId id="263" r:id="rId13"/>
    <p:sldId id="276" r:id="rId14"/>
    <p:sldId id="272" r:id="rId15"/>
    <p:sldId id="271" r:id="rId16"/>
    <p:sldId id="273" r:id="rId17"/>
    <p:sldId id="274" r:id="rId18"/>
    <p:sldId id="286" r:id="rId19"/>
    <p:sldId id="287" r:id="rId20"/>
    <p:sldId id="259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FF00"/>
    <a:srgbClr val="000099"/>
    <a:srgbClr val="FF00FF"/>
    <a:srgbClr val="006600"/>
    <a:srgbClr val="99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0E0B69-039D-4824-9E22-B0E9D05A2F01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CE827-936D-4809-8D35-C1ED495589D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9880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9493F-6B22-47DA-9517-19F8314B247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44151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919DA0-C549-4CD6-BD1A-1242E3A6D30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36999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EFCD27-68CC-4C44-990B-818B7C6A149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88161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360DB4-84BB-439A-A40A-FA4EF06C88C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5619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742CE-1F6C-40C9-83EA-35ACC631F25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7226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7F5D5-9F73-4C81-9A31-9028EB8994D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4005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BB0F2-521F-44E9-AE7F-49203775B9B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767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D8AE9-BCE9-4227-9E26-73570CFF839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3994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8B224-8E71-476E-816D-4F6D55A6C50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061515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3BDDC-9F5D-48FF-8F04-D2CA827D345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7688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95FA6-41C6-4703-8EC7-5F04ADEB582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87057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264DE-BC80-4E63-A07A-09D3D1B38E6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6798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A15745-D5AC-47A3-964A-BDB9609B5665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</p:sldLayoutIdLst>
  <p:transition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Administrator\&#26700;&#38754;\unit6\120.wav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istrator\&#26700;&#38754;\&#26032;&#24314;&#25991;&#20214;&#22841;\swim.wav" TargetMode="Externa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unit6\&#29255;&#21306;&#20844;&#24320;&#35838;&#35838;&#20214;\doing-match.MPG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tor\&#26700;&#38754;\drink.aspjzy.com\&#21507;&#19996;&#35199;-%20DRINKING%20&#21917;&#27700;.mp3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25538"/>
            <a:ext cx="7772400" cy="1143000"/>
          </a:xfrm>
        </p:spPr>
        <p:txBody>
          <a:bodyPr/>
          <a:lstStyle/>
          <a:p>
            <a:r>
              <a:rPr lang="zh-CN" altLang="en-US" sz="4800"/>
              <a:t>Unit 6 I'm watching TV.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/>
          <a:lstStyle/>
          <a:p>
            <a:r>
              <a:rPr lang="zh-CN" altLang="en-US"/>
              <a:t>Grammar Focus</a:t>
            </a:r>
          </a:p>
        </p:txBody>
      </p:sp>
      <p:pic>
        <p:nvPicPr>
          <p:cNvPr id="4100" name="Picture 4" descr="8f50968d8d0c80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357563"/>
            <a:ext cx="46767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787900" y="6237288"/>
            <a:ext cx="3290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</a:rPr>
              <a:t>湛北中学   Mandy   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55650" y="3933825"/>
            <a:ext cx="4248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</a:rPr>
              <a:t>do  --do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4000" b="1">
                <a:solidFill>
                  <a:srgbClr val="006600"/>
                </a:solidFill>
              </a:rPr>
              <a:t>ride</a:t>
            </a:r>
            <a:r>
              <a:rPr lang="zh-CN" altLang="en-US" sz="4000" b="1">
                <a:solidFill>
                  <a:schemeClr val="accent2"/>
                </a:solidFill>
              </a:rPr>
              <a:t>-- rid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4062412" cy="649287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Listen and guess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60475" y="908050"/>
            <a:ext cx="643413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/>
              <a:t>What is he doing?</a:t>
            </a:r>
          </a:p>
          <a:p>
            <a:r>
              <a:rPr lang="zh-CN" altLang="en-US" sz="4400"/>
              <a:t>He is riding a bike.</a:t>
            </a:r>
          </a:p>
        </p:txBody>
      </p:sp>
      <p:pic>
        <p:nvPicPr>
          <p:cNvPr id="13318" name="Picture 6" descr="ride a bike 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3141663"/>
            <a:ext cx="3168650" cy="3816350"/>
          </a:xfrm>
          <a:noFill/>
          <a:ln/>
        </p:spPr>
      </p:pic>
      <p:pic>
        <p:nvPicPr>
          <p:cNvPr id="13319" name="120.wav" descr="120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638425"/>
            <a:ext cx="576262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6270" fill="hold"/>
                                        <p:tgtEl>
                                          <p:spTgt spid="13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iger swi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429000"/>
            <a:ext cx="3473450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swim.wav" descr="swim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36838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62050" y="765175"/>
            <a:ext cx="643413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/>
              <a:t>What is it doing?</a:t>
            </a:r>
          </a:p>
          <a:p>
            <a:r>
              <a:rPr lang="zh-CN" altLang="en-US" sz="4400" b="1"/>
              <a:t>It is swimming.</a:t>
            </a:r>
            <a:endParaRPr lang="zh-CN" altLang="en-US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835150" y="2781300"/>
            <a:ext cx="4826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</a:rPr>
              <a:t>do  --do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4000" b="1">
                <a:solidFill>
                  <a:schemeClr val="accent2"/>
                </a:solidFill>
              </a:rPr>
              <a:t>swim-- swimm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4062412" cy="649287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Listen and guess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39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358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</p:childTnLst>
        </p:cTn>
      </p:par>
    </p:tnLst>
    <p:bldLst>
      <p:bldP spid="14341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162050" y="765175"/>
            <a:ext cx="73707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/>
              <a:t>What is the man doing?</a:t>
            </a:r>
          </a:p>
          <a:p>
            <a:r>
              <a:rPr lang="zh-CN" altLang="en-US" sz="4400" b="1"/>
              <a:t>He is cutting vegetables.</a:t>
            </a:r>
            <a:endParaRPr lang="zh-CN" alt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66725" y="2708275"/>
            <a:ext cx="4826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</a:rPr>
              <a:t>do  --do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4000" b="1">
                <a:solidFill>
                  <a:schemeClr val="accent2"/>
                </a:solidFill>
              </a:rPr>
              <a:t>cut-- cutt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4062412" cy="649287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Look and guess</a:t>
            </a:r>
          </a:p>
        </p:txBody>
      </p:sp>
      <p:pic>
        <p:nvPicPr>
          <p:cNvPr id="15365" name="Picture 5" descr="cut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2150" y="2924175"/>
            <a:ext cx="4583113" cy="3673475"/>
          </a:xfrm>
          <a:noFill/>
          <a:ln/>
        </p:spPr>
      </p:pic>
      <p:sp>
        <p:nvSpPr>
          <p:cNvPr id="15366" name="Oval 6" descr="pane_woven"/>
          <p:cNvSpPr>
            <a:spLocks noChangeArrowheads="1"/>
          </p:cNvSpPr>
          <p:nvPr/>
        </p:nvSpPr>
        <p:spPr bwMode="auto">
          <a:xfrm>
            <a:off x="5003800" y="2924175"/>
            <a:ext cx="3995738" cy="403225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C -0.023982 0.001960 -0.120162 0.000988 -0.143889 0.011759 C -0.167616 0.022531 -0.153623 0.053534 -0.142361 0.064630 C -0.131100 0.075725 -0.099306 0.081265 -0.076319 0.078333 C -0.053333 0.075401 -0.019120 0.057145 -0.004444 0.047037 C 0.010231 0.036929 0.009039 0.022577 0.011736 0.017685 C 0.014433 0.012793 0.012720 0.018349 0.011736 0.017685 C 0.010752 0.017022 0.006817 0.014367 0.005833 0.013704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utoUpdateAnimBg="0"/>
      <p:bldP spid="15366" grpId="0" animBg="1"/>
      <p:bldP spid="1536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162050" y="765175"/>
            <a:ext cx="73707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/>
              <a:t>What are they doing?</a:t>
            </a:r>
          </a:p>
          <a:p>
            <a:r>
              <a:rPr lang="zh-CN" altLang="en-US" sz="4400" b="1"/>
              <a:t>They are watching TV.</a:t>
            </a:r>
            <a:endParaRPr lang="zh-CN" alt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4925" y="2492375"/>
            <a:ext cx="4826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</a:rPr>
              <a:t>do  --do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4000" b="1">
                <a:solidFill>
                  <a:schemeClr val="accent2"/>
                </a:solidFill>
              </a:rPr>
              <a:t>watch-- watch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</p:txBody>
      </p:sp>
      <p:pic>
        <p:nvPicPr>
          <p:cNvPr id="16388" name="Picture 4" descr="8f50968d8d0c80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429000"/>
            <a:ext cx="4827587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07950" y="117475"/>
            <a:ext cx="4060825" cy="6477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Look and guess</a:t>
            </a:r>
          </a:p>
        </p:txBody>
      </p:sp>
      <p:sp>
        <p:nvSpPr>
          <p:cNvPr id="16390" name="Oval 6" descr="pane_woven"/>
          <p:cNvSpPr>
            <a:spLocks noChangeArrowheads="1"/>
          </p:cNvSpPr>
          <p:nvPr/>
        </p:nvSpPr>
        <p:spPr bwMode="auto">
          <a:xfrm>
            <a:off x="5292725" y="3429000"/>
            <a:ext cx="3529013" cy="3241675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C -0.023727 0.000648 -0.144074 -0.001975 -0.142361 0.003889 C -0.140648 0.009753 -0.018588 0.023765 0.010278 0.035185 C 0.039143 0.046605 0.027407 0.066204 0.030833 0.072407 C 0.034259 0.078611 0.032060 0.069799 0.030833 0.072407 C 0.029606 0.075015 0.024699 0.085447 0.023472 0.088056 C 0.022245 0.090664 0.023472 0.088056 0.023472 0.08805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 autoUpdateAnimBg="0"/>
      <p:bldP spid="16390" grpId="0" animBg="1"/>
      <p:bldP spid="1639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跳绳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2420938"/>
            <a:ext cx="3165475" cy="4157662"/>
          </a:xfrm>
          <a:noFill/>
          <a:ln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331913" y="908050"/>
            <a:ext cx="737076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/>
              <a:t>What is she doing?</a:t>
            </a:r>
          </a:p>
          <a:p>
            <a:r>
              <a:rPr lang="zh-CN" altLang="en-US" sz="4400" b="1"/>
              <a:t>She is exercising.</a:t>
            </a:r>
            <a:endParaRPr lang="zh-CN" alt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4925" y="2420938"/>
            <a:ext cx="58324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</a:rPr>
              <a:t>do  --do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4000" b="1">
                <a:solidFill>
                  <a:schemeClr val="accent2"/>
                </a:solidFill>
              </a:rPr>
              <a:t>exercis</a:t>
            </a:r>
            <a:r>
              <a:rPr lang="zh-CN" altLang="en-US" sz="4000" b="1">
                <a:solidFill>
                  <a:srgbClr val="006600"/>
                </a:solidFill>
              </a:rPr>
              <a:t>e</a:t>
            </a:r>
            <a:r>
              <a:rPr lang="zh-CN" altLang="en-US" sz="4000" b="1">
                <a:solidFill>
                  <a:schemeClr val="accent2"/>
                </a:solidFill>
              </a:rPr>
              <a:t>-- exercis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4062412" cy="649287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Look and guess</a:t>
            </a: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5508625" y="2492375"/>
            <a:ext cx="3024188" cy="396081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5508625" y="2565400"/>
            <a:ext cx="2808288" cy="3671888"/>
          </a:xfrm>
          <a:prstGeom prst="hexagon">
            <a:avLst>
              <a:gd name="adj" fmla="val 25000"/>
              <a:gd name="vf" fmla="val 11547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5364163" y="2708275"/>
            <a:ext cx="3097212" cy="331311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C -0.001713 0.000000 -0.007338 0.000000 -0.010278 0.000000 C -0.013218 0.000000 -0.015197 0.000000 -0.017639 0.000000 C -0.020081 0.000000 -0.022002 0.000000 -0.024931 0.000000 C -0.027859 0.000000 -0.032269 0.000000 -0.035208 0.000000 C -0.038148 0.000000 -0.039630 0.000000 -0.042569 0.000000 C -0.045509 0.000000 -0.049919 0.000000 -0.052847 0.000000 C -0.055775 0.000000 -0.056713 0.000000 -0.060139 0.000000 C -0.063565 0.000000 -0.068993 -0.001296 -0.073403 0.000000 C -0.077813 0.001296 -0.082928 0.005818 -0.086597 0.007778 C -0.090266 0.009738 -0.092732 0.010448 -0.095417 0.011759 C -0.098102 0.013071 -0.100266 0.014676 -0.102708 0.015648 C -0.105150 0.016620 -0.107616 0.016944 -0.110069 0.017593 C -0.112523 0.018241 -0.115475 0.017577 -0.117431 0.019537 C -0.119387 0.021497 -0.120590 0.025756 -0.121806 0.029352 C -0.123021 0.032947 -0.123982 0.037191 -0.124722 0.041111 C -0.125463 0.045031 -0.125752 0.049290 -0.126250 0.052870 C -0.126748 0.056451 -0.127963 0.059336 -0.127708 0.062593 C -0.127454 0.065849 -0.125706 0.069136 -0.124722 0.072407 C -0.123738 0.075679 -0.122049 0.078966 -0.121806 0.082222 C -0.121563 0.085478 -0.121794 0.089012 -0.123264 0.091944 C -0.124734 0.094877 -0.128171 0.097531 -0.130625 0.099815 C -0.133079 0.102099 -0.135544 0.104028 -0.137986 0.105648 C -0.140428 0.107269 -0.142836 0.108549 -0.145278 0.109537 C -0.147720 0.110525 -0.150926 0.109614 -0.152639 0.111574 C -0.154352 0.113534 -0.154572 0.118040 -0.155556 0.121296 C -0.156539 0.124552 -0.157315 0.127191 -0.158542 0.131111 C -0.159769 0.135031 -0.161458 0.140571 -0.162917 0.144815 C -0.164375 0.149059 -0.166065 0.152994 -0.167292 0.156574 C -0.168519 0.160154 -0.171007 0.165324 -0.170278 0.166296 C -0.169549 0.167268 -0.165370 0.164352 -0.162917 0.162407 C -0.160463 0.160463 -0.158252 0.156914 -0.155556 0.154630 C -0.152859 0.152346 -0.149178 0.151312 -0.146736 0.148704 C -0.144294 0.146096 -0.143102 0.142238 -0.140903 0.138981 C -0.138704 0.135725 -0.135741 0.132438 -0.133542 0.129167 C -0.131343 0.125895 -0.130150 0.122947 -0.127708 0.119352 C -0.125266 0.115756 -0.121343 0.111497 -0.118889 0.107593 C -0.116435 0.103688 -0.115185 0.099830 -0.112986 0.095926 C -0.110787 0.092022 -0.107894 0.087762 -0.105694 0.084167 C -0.103495 0.080571 -0.101748 0.077623 -0.099792 0.074352 C -0.097836 0.071080 -0.096400 0.067793 -0.093958 0.064537 C -0.091516 0.061281 -0.087836 0.057423 -0.085139 0.054815 C -0.082442 0.052207 -0.080475 0.051173 -0.077778 0.048889 C -0.075081 0.046605 -0.071644 0.043395 -0.068958 0.041111 C -0.066273 0.038827 -0.064109 0.036821 -0.061667 0.035185 C -0.059225 0.033549 -0.056759 0.032268 -0.054306 0.031296 C -0.051852 0.030324 -0.049387 0.029676 -0.046944 0.029352 C -0.044502 0.029028 -0.042095 0.029676 -0.039653 0.029352 C -0.037211 0.029028 -0.034745 0.027731 -0.032292 0.027407 C -0.029838 0.027083 -0.027373 0.027407 -0.024931 0.027407 C -0.022488 0.027407 -0.020081 0.027731 -0.017639 0.027407 C -0.015197 0.027083 -0.012732 0.026111 -0.010278 0.025463 C -0.007824 0.024815 -0.004387 0.025478 -0.002917 0.023519 C -0.001447 0.021559 -0.001701 0.015339 -0.001458 0.013704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uiExpand="1" bldLvl="0" autoUpdateAnimBg="0"/>
      <p:bldP spid="17416" grpId="0" animBg="1"/>
      <p:bldP spid="1741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Rules:动词-ing形式的构成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557338"/>
            <a:ext cx="4329113" cy="45259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chemeClr val="accent2"/>
                </a:solidFill>
              </a:rPr>
              <a:t>Words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chemeClr val="accent2"/>
                </a:solidFill>
              </a:rPr>
              <a:t>drink-- drink</a:t>
            </a:r>
            <a:r>
              <a:rPr lang="zh-CN" altLang="en-US" b="1">
                <a:solidFill>
                  <a:srgbClr val="FF0000"/>
                </a:solidFill>
              </a:rPr>
              <a:t>ing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chemeClr val="accent2"/>
                </a:solidFill>
              </a:rPr>
              <a:t>take-- tak</a:t>
            </a:r>
            <a:r>
              <a:rPr lang="zh-CN" altLang="en-US" b="1">
                <a:solidFill>
                  <a:srgbClr val="FF0000"/>
                </a:solidFill>
              </a:rPr>
              <a:t>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chemeClr val="accent2"/>
                </a:solidFill>
              </a:rPr>
              <a:t>exercise-- exercis</a:t>
            </a:r>
            <a:r>
              <a:rPr lang="zh-CN" altLang="en-US" b="1">
                <a:solidFill>
                  <a:srgbClr val="FF0000"/>
                </a:solidFill>
              </a:rPr>
              <a:t>ing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chemeClr val="accent2"/>
                </a:solidFill>
              </a:rPr>
              <a:t>swim-- swimm</a:t>
            </a:r>
            <a:r>
              <a:rPr lang="zh-CN" altLang="en-US" b="1">
                <a:solidFill>
                  <a:srgbClr val="FF0000"/>
                </a:solidFill>
              </a:rPr>
              <a:t>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chemeClr val="accent2"/>
                </a:solidFill>
              </a:rPr>
              <a:t>cut-- cutt</a:t>
            </a:r>
            <a:r>
              <a:rPr lang="zh-CN" altLang="en-US" b="1">
                <a:solidFill>
                  <a:srgbClr val="FF0000"/>
                </a:solidFill>
              </a:rPr>
              <a:t>ing</a:t>
            </a:r>
          </a:p>
          <a:p>
            <a:pPr>
              <a:lnSpc>
                <a:spcPct val="90000"/>
              </a:lnSpc>
            </a:pP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0" y="1484313"/>
            <a:ext cx="42799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chemeClr val="accent2"/>
                </a:solidFill>
              </a:rPr>
              <a:t>Rules</a:t>
            </a:r>
          </a:p>
          <a:p>
            <a:r>
              <a:rPr lang="zh-CN" altLang="en-US" sz="3200" b="1">
                <a:solidFill>
                  <a:srgbClr val="006600"/>
                </a:solidFill>
              </a:rPr>
              <a:t>一般情况直接加ing</a:t>
            </a:r>
            <a:endParaRPr lang="zh-CN" altLang="en-US" sz="3600" b="1">
              <a:solidFill>
                <a:srgbClr val="006600"/>
              </a:solidFill>
            </a:endParaRPr>
          </a:p>
          <a:p>
            <a:endParaRPr lang="zh-CN" altLang="en-US" sz="4000" b="1">
              <a:solidFill>
                <a:srgbClr val="006600"/>
              </a:solidFill>
            </a:endParaRPr>
          </a:p>
          <a:p>
            <a:r>
              <a:rPr lang="zh-CN" altLang="en-US" sz="3200" b="1">
                <a:solidFill>
                  <a:srgbClr val="006600"/>
                </a:solidFill>
              </a:rPr>
              <a:t>以不发音字母e结尾的</a:t>
            </a:r>
          </a:p>
          <a:p>
            <a:r>
              <a:rPr lang="zh-CN" altLang="en-US" sz="3200" b="1">
                <a:solidFill>
                  <a:srgbClr val="006600"/>
                </a:solidFill>
              </a:rPr>
              <a:t>去e加ing</a:t>
            </a:r>
          </a:p>
          <a:p>
            <a:endParaRPr lang="zh-CN" altLang="en-US" sz="4000" b="1">
              <a:solidFill>
                <a:srgbClr val="006600"/>
              </a:solidFill>
            </a:endParaRPr>
          </a:p>
          <a:p>
            <a:r>
              <a:rPr lang="zh-CN" altLang="en-US" sz="3200" b="1">
                <a:solidFill>
                  <a:srgbClr val="006600"/>
                </a:solidFill>
              </a:rPr>
              <a:t>以重读闭音节结尾的，</a:t>
            </a:r>
          </a:p>
          <a:p>
            <a:r>
              <a:rPr lang="zh-CN" altLang="en-US" sz="3200" b="1">
                <a:solidFill>
                  <a:srgbClr val="006600"/>
                </a:solidFill>
              </a:rPr>
              <a:t>双写最后一个辅音字母再加ing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Exercise: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09867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/>
              <a:t>go</a:t>
            </a:r>
          </a:p>
          <a:p>
            <a:pPr>
              <a:lnSpc>
                <a:spcPct val="90000"/>
              </a:lnSpc>
            </a:pPr>
            <a:r>
              <a:rPr lang="zh-CN" altLang="en-US"/>
              <a:t>use</a:t>
            </a:r>
          </a:p>
          <a:p>
            <a:pPr>
              <a:lnSpc>
                <a:spcPct val="90000"/>
              </a:lnSpc>
            </a:pPr>
            <a:r>
              <a:rPr lang="zh-CN" altLang="en-US"/>
              <a:t>catch</a:t>
            </a:r>
          </a:p>
          <a:p>
            <a:pPr>
              <a:lnSpc>
                <a:spcPct val="90000"/>
              </a:lnSpc>
            </a:pPr>
            <a:r>
              <a:rPr lang="zh-CN" altLang="en-US"/>
              <a:t>sit</a:t>
            </a:r>
          </a:p>
          <a:p>
            <a:pPr>
              <a:lnSpc>
                <a:spcPct val="90000"/>
              </a:lnSpc>
            </a:pPr>
            <a:r>
              <a:rPr lang="zh-CN" altLang="en-US"/>
              <a:t>get</a:t>
            </a:r>
          </a:p>
          <a:p>
            <a:pPr>
              <a:lnSpc>
                <a:spcPct val="90000"/>
              </a:lnSpc>
            </a:pPr>
            <a:r>
              <a:rPr lang="zh-CN" altLang="en-US"/>
              <a:t>make</a:t>
            </a:r>
          </a:p>
          <a:p>
            <a:pPr>
              <a:lnSpc>
                <a:spcPct val="90000"/>
              </a:lnSpc>
            </a:pPr>
            <a:r>
              <a:rPr lang="zh-CN" altLang="en-US"/>
              <a:t>listen</a:t>
            </a:r>
          </a:p>
          <a:p>
            <a:pPr>
              <a:lnSpc>
                <a:spcPct val="90000"/>
              </a:lnSpc>
            </a:pPr>
            <a:r>
              <a:rPr lang="zh-CN" altLang="en-US"/>
              <a:t>watch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924300" y="1484313"/>
            <a:ext cx="3074988" cy="448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/>
              <a:t>go</a:t>
            </a:r>
            <a:r>
              <a:rPr lang="zh-CN" altLang="en-US" sz="3600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3600"/>
              <a:t>us</a:t>
            </a:r>
            <a:r>
              <a:rPr lang="zh-CN" altLang="en-US" sz="3600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3600"/>
              <a:t>catch</a:t>
            </a:r>
            <a:r>
              <a:rPr lang="zh-CN" altLang="en-US" sz="3600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3600"/>
              <a:t>sit</a:t>
            </a:r>
            <a:r>
              <a:rPr lang="zh-CN" altLang="en-US" sz="3600">
                <a:solidFill>
                  <a:srgbClr val="FF0000"/>
                </a:solidFill>
              </a:rPr>
              <a:t>ting</a:t>
            </a:r>
          </a:p>
          <a:p>
            <a:r>
              <a:rPr lang="zh-CN" altLang="en-US" sz="3600"/>
              <a:t>get</a:t>
            </a:r>
            <a:r>
              <a:rPr lang="zh-CN" altLang="en-US" sz="3600">
                <a:solidFill>
                  <a:srgbClr val="FF0000"/>
                </a:solidFill>
              </a:rPr>
              <a:t>ting</a:t>
            </a:r>
          </a:p>
          <a:p>
            <a:r>
              <a:rPr lang="zh-CN" altLang="en-US" sz="3600"/>
              <a:t>mak</a:t>
            </a:r>
            <a:r>
              <a:rPr lang="zh-CN" altLang="en-US" sz="3600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3600"/>
              <a:t>listen</a:t>
            </a:r>
            <a:r>
              <a:rPr lang="zh-CN" altLang="en-US" sz="3600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3600"/>
              <a:t>watch</a:t>
            </a:r>
            <a:r>
              <a:rPr lang="zh-CN" altLang="en-US" sz="3600">
                <a:solidFill>
                  <a:srgbClr val="FF0000"/>
                </a:solidFill>
              </a:rPr>
              <a:t>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unning_副本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268413"/>
            <a:ext cx="2663825" cy="2843212"/>
          </a:xfrm>
          <a:noFill/>
          <a:ln/>
        </p:spPr>
      </p:pic>
      <p:pic>
        <p:nvPicPr>
          <p:cNvPr id="20483" name="Picture 3" descr="cleaning_副本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1650" y="1343025"/>
            <a:ext cx="3167063" cy="2755900"/>
          </a:xfrm>
          <a:noFill/>
          <a:ln/>
        </p:spPr>
      </p:pic>
      <p:pic>
        <p:nvPicPr>
          <p:cNvPr id="20484" name="Picture 4" descr="doing homework_副本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4076700"/>
            <a:ext cx="4156075" cy="2665413"/>
          </a:xfrm>
          <a:noFill/>
          <a:ln/>
        </p:spPr>
      </p:pic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109538" y="2582863"/>
            <a:ext cx="8961437" cy="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0487" name="Rectangle 3"/>
          <p:cNvSpPr>
            <a:spLocks noChangeArrowheads="1"/>
          </p:cNvSpPr>
          <p:nvPr/>
        </p:nvSpPr>
        <p:spPr bwMode="auto">
          <a:xfrm>
            <a:off x="101600" y="2582863"/>
            <a:ext cx="8961438" cy="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0488" name="Rectangle 5"/>
          <p:cNvSpPr>
            <a:spLocks noChangeArrowheads="1"/>
          </p:cNvSpPr>
          <p:nvPr/>
        </p:nvSpPr>
        <p:spPr bwMode="auto">
          <a:xfrm>
            <a:off x="80963" y="2789238"/>
            <a:ext cx="8961437" cy="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0489" name="Rectangle 6"/>
          <p:cNvSpPr>
            <a:spLocks noChangeArrowheads="1"/>
          </p:cNvSpPr>
          <p:nvPr/>
        </p:nvSpPr>
        <p:spPr bwMode="auto">
          <a:xfrm>
            <a:off x="73025" y="2828925"/>
            <a:ext cx="8961438" cy="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2209800" y="228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2400" b="1">
              <a:latin typeface="Times New Roman" pitchFamily="18" charset="0"/>
            </a:endParaRPr>
          </a:p>
        </p:txBody>
      </p:sp>
      <p:sp>
        <p:nvSpPr>
          <p:cNvPr id="20491" name="Text Box 12"/>
          <p:cNvSpPr txBox="1">
            <a:spLocks noChangeArrowheads="1"/>
          </p:cNvSpPr>
          <p:nvPr/>
        </p:nvSpPr>
        <p:spPr bwMode="auto">
          <a:xfrm>
            <a:off x="323850" y="188913"/>
            <a:ext cx="5745163" cy="1074737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3200" b="1">
                <a:latin typeface="Times New Roman" pitchFamily="18" charset="0"/>
              </a:rPr>
              <a:t>A:What 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</a:rPr>
              <a:t>is/are </a:t>
            </a:r>
            <a:r>
              <a:rPr lang="zh-CN" altLang="en-US" sz="3200" b="1">
                <a:latin typeface="Times New Roman" pitchFamily="18" charset="0"/>
              </a:rPr>
              <a:t>主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</a:rPr>
              <a:t>….</a:t>
            </a:r>
            <a:r>
              <a:rPr lang="en-US" sz="3200" b="1">
                <a:latin typeface="Times New Roman" pitchFamily="18" charset="0"/>
              </a:rPr>
              <a:t> do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sz="3200" b="1">
                <a:latin typeface="Times New Roman" pitchFamily="18" charset="0"/>
              </a:rPr>
              <a:t>?        </a:t>
            </a:r>
          </a:p>
          <a:p>
            <a:r>
              <a:rPr lang="en-US" sz="3200" b="1">
                <a:latin typeface="Times New Roman" pitchFamily="18" charset="0"/>
              </a:rPr>
              <a:t>B:He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</a:rPr>
              <a:t>’s</a:t>
            </a:r>
            <a:r>
              <a:rPr lang="en-US" sz="3200" b="1">
                <a:latin typeface="Times New Roman" pitchFamily="18" charset="0"/>
              </a:rPr>
              <a:t>/She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</a:rPr>
              <a:t>’s</a:t>
            </a:r>
            <a:r>
              <a:rPr lang="en-US" sz="3200" b="1">
                <a:latin typeface="Times New Roman" pitchFamily="18" charset="0"/>
              </a:rPr>
              <a:t>/They</a:t>
            </a:r>
            <a:r>
              <a:rPr lang="en-US" sz="3200" b="1">
                <a:solidFill>
                  <a:srgbClr val="FF3300"/>
                </a:solidFill>
                <a:latin typeface="Times New Roman" pitchFamily="18" charset="0"/>
              </a:rPr>
              <a:t>’re</a:t>
            </a:r>
            <a:r>
              <a:rPr lang="en-US" sz="3200" b="1">
                <a:latin typeface="Times New Roman" pitchFamily="18" charset="0"/>
              </a:rPr>
              <a:t>…</a:t>
            </a:r>
            <a:r>
              <a:rPr lang="en-US" sz="2800" b="1">
                <a:latin typeface="Comic Sans MS" pitchFamily="66" charset="0"/>
              </a:rPr>
              <a:t> 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95288" y="2708275"/>
            <a:ext cx="1582737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Bob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5868988" y="1628775"/>
            <a:ext cx="1582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Mary</a:t>
            </a:r>
          </a:p>
        </p:txBody>
      </p:sp>
      <p:pic>
        <p:nvPicPr>
          <p:cNvPr id="20494" name="Picture 14" descr="dancing_副本"/>
          <p:cNvPicPr>
            <a:picLocks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4221163"/>
            <a:ext cx="3459163" cy="2519362"/>
          </a:xfrm>
          <a:noFill/>
          <a:ln/>
        </p:spPr>
      </p:pic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0" y="6092825"/>
            <a:ext cx="668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Cindy and  her brother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6443663" y="4005263"/>
            <a:ext cx="5329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children</a:t>
            </a: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4000" b="1">
                <a:solidFill>
                  <a:srgbClr val="000099"/>
                </a:solidFill>
              </a:rPr>
              <a:t>--Are you doing...?</a:t>
            </a:r>
          </a:p>
          <a:p>
            <a:r>
              <a:rPr lang="zh-CN" altLang="en-US" sz="4000" b="1">
                <a:solidFill>
                  <a:srgbClr val="000099"/>
                </a:solidFill>
              </a:rPr>
              <a:t>--Yes, I am. /No,I'm not.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549275"/>
            <a:ext cx="2519362" cy="6477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Guess</a:t>
            </a:r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照片 001_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989138"/>
            <a:ext cx="60071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2665412" cy="649287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Writing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973138" y="981075"/>
            <a:ext cx="62642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/>
              <a:t>  假设你是Tom, 晚上7点你的家人都在做什么呢？请根据图片写一篇40词左右的小短文。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doing-match.MPG" descr="doing-match">
            <a:hlinkClick r:id="" action="ppaction://media"/>
          </p:cNvPr>
          <p:cNvPicPr>
            <a:picLocks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620713"/>
            <a:ext cx="7416800" cy="6070600"/>
          </a:xfrm>
          <a:noFill/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938" y="66675"/>
            <a:ext cx="45815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i="1">
                <a:solidFill>
                  <a:srgbClr val="FF0000"/>
                </a:solidFill>
              </a:rPr>
              <a:t>Let’s enjoy the movie!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vide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2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81075"/>
            <a:ext cx="8229600" cy="1143000"/>
          </a:xfrm>
        </p:spPr>
        <p:txBody>
          <a:bodyPr/>
          <a:lstStyle/>
          <a:p>
            <a:r>
              <a:rPr lang="zh-CN" altLang="en-US" sz="3600" b="1"/>
              <a:t>现在进行时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4062413" cy="6477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Summary:</a:t>
            </a:r>
          </a:p>
        </p:txBody>
      </p:sp>
      <p:graphicFrame>
        <p:nvGraphicFramePr>
          <p:cNvPr id="23556" name="Group 4"/>
          <p:cNvGraphicFramePr>
            <a:graphicFrameLocks noGrp="1"/>
          </p:cNvGraphicFramePr>
          <p:nvPr>
            <p:ph type="tbl" idx="1"/>
          </p:nvPr>
        </p:nvGraphicFramePr>
        <p:xfrm>
          <a:off x="396875" y="2060575"/>
          <a:ext cx="8204200" cy="2181225"/>
        </p:xfrm>
        <a:graphic>
          <a:graphicData uri="http://schemas.openxmlformats.org/drawingml/2006/table">
            <a:tbl>
              <a:tblPr/>
              <a:tblGrid>
                <a:gridCol w="2717800"/>
                <a:gridCol w="2743200"/>
                <a:gridCol w="2743200"/>
              </a:tblGrid>
              <a:tr h="723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用法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构成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时间状语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1457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正在进行或发生的动作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be(am/is/are)+doing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/>
              <a:t>学习目标（Learning Aims）: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知识目标：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1.能正确使用现在进行时态陈述正在发生的事情并进行回答。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2.能根据语境使用一般现在时态与现在进行时态表述现在。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3.能根据动词的变化规律写出正确的现在分词形式（The -ing form）。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能力目标：</a:t>
            </a:r>
          </a:p>
          <a:p>
            <a:pPr>
              <a:lnSpc>
                <a:spcPct val="90000"/>
              </a:lnSpc>
            </a:pPr>
            <a:r>
              <a:rPr lang="zh-CN" altLang="en-US" b="1"/>
              <a:t>能用目标语言谈论人们正在做的事情。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laying chess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44450"/>
            <a:ext cx="2787650" cy="2232025"/>
          </a:xfrm>
          <a:noFill/>
          <a:ln/>
        </p:spPr>
      </p:pic>
      <p:pic>
        <p:nvPicPr>
          <p:cNvPr id="7171" name="Picture 3" descr="phone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7763" y="44450"/>
            <a:ext cx="2827337" cy="2773363"/>
          </a:xfrm>
          <a:noFill/>
          <a:ln/>
        </p:spPr>
      </p:pic>
      <p:pic>
        <p:nvPicPr>
          <p:cNvPr id="7172" name="Picture 4" descr="talking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8988" y="3717925"/>
            <a:ext cx="3044825" cy="3124200"/>
          </a:xfrm>
          <a:noFill/>
          <a:ln/>
        </p:spPr>
      </p:pic>
      <p:pic>
        <p:nvPicPr>
          <p:cNvPr id="7173" name="Picture 5" descr="read"/>
          <p:cNvPicPr>
            <a:picLocks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4076700"/>
            <a:ext cx="3095625" cy="2654300"/>
          </a:xfrm>
          <a:noFill/>
          <a:ln/>
        </p:spPr>
      </p:pic>
      <p:pic>
        <p:nvPicPr>
          <p:cNvPr id="7174" name="Picture 6" descr="tv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773238"/>
            <a:ext cx="3095625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156325" y="0"/>
            <a:ext cx="15478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Jim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4925" y="6092825"/>
            <a:ext cx="154781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Bob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812088" y="5805488"/>
            <a:ext cx="15478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Jim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260475" y="2781300"/>
            <a:ext cx="15462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Eric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266950" y="-95250"/>
            <a:ext cx="20891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Frank</a:t>
            </a:r>
          </a:p>
        </p:txBody>
      </p:sp>
      <p:sp>
        <p:nvSpPr>
          <p:cNvPr id="7180" name="箭头 156"/>
          <p:cNvSpPr>
            <a:spLocks noChangeShapeType="1"/>
          </p:cNvSpPr>
          <p:nvPr/>
        </p:nvSpPr>
        <p:spPr bwMode="auto">
          <a:xfrm flipV="1">
            <a:off x="2411413" y="3284538"/>
            <a:ext cx="1008062" cy="71437"/>
          </a:xfrm>
          <a:prstGeom prst="line">
            <a:avLst/>
          </a:prstGeom>
          <a:noFill/>
          <a:ln w="50800" cap="flat" cmpd="sng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995738" y="5949950"/>
            <a:ext cx="3457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Xiao Wen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300788" y="2781300"/>
            <a:ext cx="15478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i="1">
                <a:solidFill>
                  <a:srgbClr val="0000FF"/>
                </a:solidFill>
              </a:rPr>
              <a:t>Tina</a:t>
            </a:r>
          </a:p>
        </p:txBody>
      </p:sp>
      <p:sp>
        <p:nvSpPr>
          <p:cNvPr id="7183" name="箭头 156"/>
          <p:cNvSpPr>
            <a:spLocks noChangeShapeType="1"/>
          </p:cNvSpPr>
          <p:nvPr/>
        </p:nvSpPr>
        <p:spPr bwMode="auto">
          <a:xfrm flipH="1">
            <a:off x="5724525" y="3213100"/>
            <a:ext cx="1006475" cy="142875"/>
          </a:xfrm>
          <a:prstGeom prst="line">
            <a:avLst/>
          </a:prstGeom>
          <a:noFill/>
          <a:ln w="44450" cap="flat" cmpd="sng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184" name="箭头 156"/>
          <p:cNvSpPr>
            <a:spLocks noChangeShapeType="1"/>
          </p:cNvSpPr>
          <p:nvPr/>
        </p:nvSpPr>
        <p:spPr bwMode="auto">
          <a:xfrm flipV="1">
            <a:off x="5905500" y="5556250"/>
            <a:ext cx="649288" cy="574675"/>
          </a:xfrm>
          <a:prstGeom prst="line">
            <a:avLst/>
          </a:prstGeom>
          <a:noFill/>
          <a:ln w="38100" cap="flat" cmpd="sng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ird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925" y="1628775"/>
            <a:ext cx="4103688" cy="3359150"/>
          </a:xfrm>
          <a:noFill/>
          <a:ln/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/>
              <a:t>The birds like singing.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6513" y="1484313"/>
            <a:ext cx="7127875" cy="4525962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They often sing in the</a:t>
            </a:r>
          </a:p>
          <a:p>
            <a:pPr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 morning.</a:t>
            </a:r>
          </a:p>
          <a:p>
            <a:pPr>
              <a:buFontTx/>
              <a:buNone/>
            </a:pPr>
            <a:endParaRPr lang="zh-CN" altLang="en-US" sz="3600" b="1"/>
          </a:p>
          <a:p>
            <a:pPr>
              <a:buFontTx/>
              <a:buNone/>
            </a:pPr>
            <a:endParaRPr lang="zh-CN" altLang="en-US" sz="4400" b="1"/>
          </a:p>
          <a:p>
            <a:pPr>
              <a:buFontTx/>
              <a:buNone/>
            </a:pPr>
            <a:r>
              <a:rPr lang="zh-CN" altLang="en-US" sz="3600" b="1"/>
              <a:t>It's 6:00 am.</a:t>
            </a:r>
          </a:p>
          <a:p>
            <a:pPr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Listen! They are singing now.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uiExpand="1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000"/>
              <a:t>The old man and the cat are friends.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924675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They usually talk in </a:t>
            </a:r>
          </a:p>
          <a:p>
            <a:pPr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the evening.</a:t>
            </a:r>
          </a:p>
          <a:p>
            <a:pPr>
              <a:buFontTx/>
              <a:buNone/>
            </a:pPr>
            <a:endParaRPr lang="zh-CN" altLang="en-US" sz="4000" b="1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zh-CN" altLang="en-US" sz="4800" b="1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zh-CN" altLang="en-US" sz="3600" b="1"/>
              <a:t>It's 6:00 am.</a:t>
            </a:r>
          </a:p>
          <a:p>
            <a:pPr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Look! They are talking now.</a:t>
            </a:r>
          </a:p>
        </p:txBody>
      </p:sp>
      <p:pic>
        <p:nvPicPr>
          <p:cNvPr id="9220" name="Picture 4" descr="man talk to cat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1773238"/>
            <a:ext cx="3648075" cy="2986087"/>
          </a:xfrm>
          <a:noFill/>
          <a:ln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765175"/>
            <a:ext cx="4319588" cy="45259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Simple Present Tense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一般现在时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3600" b="1">
                <a:solidFill>
                  <a:srgbClr val="0000FF"/>
                </a:solidFill>
              </a:rPr>
              <a:t>They often</a:t>
            </a:r>
            <a:r>
              <a:rPr lang="zh-CN" altLang="en-US" sz="3600" b="1"/>
              <a:t> sing in</a:t>
            </a:r>
            <a:r>
              <a:rPr lang="zh-CN" altLang="en-US" sz="3600" b="1">
                <a:solidFill>
                  <a:srgbClr val="0000FF"/>
                </a:solidFill>
              </a:rPr>
              <a:t> </a:t>
            </a:r>
            <a:r>
              <a:rPr lang="zh-CN" altLang="en-US" sz="3600"/>
              <a:t>the morning.</a:t>
            </a:r>
          </a:p>
          <a:p>
            <a:pPr>
              <a:lnSpc>
                <a:spcPct val="80000"/>
              </a:lnSpc>
              <a:buFontTx/>
              <a:buNone/>
            </a:pPr>
            <a:endParaRPr lang="zh-CN" altLang="en-US" sz="4000" b="1">
              <a:solidFill>
                <a:srgbClr val="0000FF"/>
              </a:solidFill>
            </a:endParaRPr>
          </a:p>
          <a:p>
            <a:pPr eaLnBrk="0">
              <a:lnSpc>
                <a:spcPct val="80000"/>
              </a:lnSpc>
              <a:buFontTx/>
              <a:buNone/>
            </a:pPr>
            <a:r>
              <a:rPr lang="zh-CN" altLang="en-US" sz="2800"/>
              <a:t>She </a:t>
            </a:r>
            <a:r>
              <a:rPr lang="zh-CN" altLang="en-US" sz="2800" b="1"/>
              <a:t>usually </a:t>
            </a:r>
            <a:r>
              <a:rPr lang="zh-CN" altLang="en-US" sz="2800"/>
              <a:t>shops on weekends.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solidFill>
                  <a:schemeClr val="accent2"/>
                </a:solidFill>
              </a:rPr>
              <a:t>现在经常反复发生的动作，存在的状态、习惯性的动作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427538" y="549275"/>
            <a:ext cx="4824412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Present Progressive Tense</a:t>
            </a:r>
          </a:p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现在进行时</a:t>
            </a:r>
          </a:p>
          <a:p>
            <a:r>
              <a:rPr lang="zh-CN" altLang="en-US" sz="3200" b="1">
                <a:solidFill>
                  <a:srgbClr val="0000FF"/>
                </a:solidFill>
              </a:rPr>
              <a:t>Listen! They are singing now.</a:t>
            </a:r>
          </a:p>
          <a:p>
            <a:r>
              <a:rPr lang="zh-CN" altLang="en-US" sz="3200"/>
              <a:t>She is shopping </a:t>
            </a:r>
            <a:r>
              <a:rPr lang="zh-CN" altLang="en-US" sz="3200" b="1"/>
              <a:t>now</a:t>
            </a:r>
            <a:r>
              <a:rPr lang="zh-CN" altLang="en-US" sz="3200"/>
              <a:t>.</a:t>
            </a:r>
            <a:endParaRPr lang="zh-CN" altLang="en-US" sz="3600"/>
          </a:p>
          <a:p>
            <a:r>
              <a:rPr lang="zh-CN" altLang="en-US" sz="3200" b="1">
                <a:solidFill>
                  <a:schemeClr val="accent2"/>
                </a:solidFill>
              </a:rPr>
              <a:t>现在（说话瞬间）正在进行或发生的动作</a:t>
            </a:r>
            <a:endParaRPr lang="zh-CN" altLang="en-US" sz="3600" b="1">
              <a:solidFill>
                <a:schemeClr val="accent2"/>
              </a:solidFill>
            </a:endParaRPr>
          </a:p>
          <a:p>
            <a:r>
              <a:rPr lang="zh-CN" altLang="en-US" sz="3200" b="1">
                <a:solidFill>
                  <a:schemeClr val="accent2"/>
                </a:solidFill>
              </a:rPr>
              <a:t>当前一段时间内的活动或现阶段正在进行的动作</a:t>
            </a:r>
          </a:p>
          <a:p>
            <a:endParaRPr lang="zh-CN" altLang="en-US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23813" y="274638"/>
            <a:ext cx="9132888" cy="1143000"/>
          </a:xfrm>
        </p:spPr>
        <p:txBody>
          <a:bodyPr/>
          <a:lstStyle/>
          <a:p>
            <a:r>
              <a:rPr lang="zh-CN" altLang="en-US" sz="3600" b="1"/>
              <a:t>The form of Present Progressive Tense</a:t>
            </a:r>
          </a:p>
        </p:txBody>
      </p:sp>
      <p:pic>
        <p:nvPicPr>
          <p:cNvPr id="11267" name="Picture 3" descr="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7688262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吃东西- DRINKING 喝水.mp3" descr="吃东西- DRINKING 喝水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52738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31913" y="908050"/>
            <a:ext cx="6434137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/>
              <a:t>What is she doing?</a:t>
            </a:r>
          </a:p>
          <a:p>
            <a:r>
              <a:rPr lang="zh-CN" altLang="en-US" sz="4400"/>
              <a:t>She is drinking water.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16013" y="3717925"/>
            <a:ext cx="4248150" cy="130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accent2"/>
                </a:solidFill>
              </a:rPr>
              <a:t>do  --do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  <a:p>
            <a:r>
              <a:rPr lang="zh-CN" altLang="en-US" sz="4000" b="1">
                <a:solidFill>
                  <a:schemeClr val="accent2"/>
                </a:solidFill>
              </a:rPr>
              <a:t>drink-- drink</a:t>
            </a:r>
            <a:r>
              <a:rPr lang="zh-CN" altLang="en-US" sz="4000" b="1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4062412" cy="649287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hlink"/>
                </a:solidFill>
              </a:rPr>
              <a:t>Listen and guess</a:t>
            </a:r>
          </a:p>
        </p:txBody>
      </p:sp>
      <p:pic>
        <p:nvPicPr>
          <p:cNvPr id="12294" name="Picture 6" descr="drink"/>
          <p:cNvPicPr>
            <a:picLocks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3663" y="3644900"/>
            <a:ext cx="2625725" cy="3024188"/>
          </a:xfrm>
          <a:noFill/>
          <a:ln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0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3041" fill="hold"/>
                                        <p:tgtEl>
                                          <p:spTgt spid="122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</p:childTnLst>
        </p:cTn>
      </p:par>
    </p:tnLst>
    <p:bldLst>
      <p:bldP spid="12292" grpId="0" uiExpand="1" build="allAtOnce" bldLvl="0" autoUpdateAnimBg="0"/>
    </p:bldLst>
  </p:timing>
</p:sld>
</file>

<file path=ppt/theme/theme1.xml><?xml version="1.0" encoding="utf-8"?>
<a:theme xmlns:a="http://schemas.openxmlformats.org/drawingml/2006/main" name="蓝色简约模板">
  <a:themeElements>
    <a:clrScheme name="蓝色简约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蓝色简约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蓝色简约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524</Words>
  <Characters>0</Characters>
  <Application>Microsoft Office PowerPoint</Application>
  <DocSecurity>0</DocSecurity>
  <PresentationFormat>全屏显示(4:3)</PresentationFormat>
  <Lines>0</Lines>
  <Paragraphs>131</Paragraphs>
  <Slides>20</Slides>
  <Notes>0</Notes>
  <HiddenSlides>0</HiddenSlides>
  <MMClips>4</MMClips>
  <ScaleCrop>false</ScaleCrop>
  <HeadingPairs>
    <vt:vector size="6" baseType="variant">
      <vt:variant>
        <vt:lpstr>已用的字体</vt:lpstr>
      </vt:variant>
      <vt:variant>
        <vt:i4>44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65" baseType="lpstr">
      <vt:lpstr>Arial</vt:lpstr>
      <vt:lpstr>宋体</vt:lpstr>
      <vt:lpstr>Wingdings</vt:lpstr>
      <vt:lpstr>Calibri</vt:lpstr>
      <vt:lpstr>Arial Black</vt:lpstr>
      <vt:lpstr>微软雅黑</vt:lpstr>
      <vt:lpstr>黑体</vt:lpstr>
      <vt:lpstr>方正超粗黑简体</vt:lpstr>
      <vt:lpstr>Times New Roman</vt:lpstr>
      <vt:lpstr>Haettenschweiler</vt:lpstr>
      <vt:lpstr>Mistral</vt:lpstr>
      <vt:lpstr>Arial Unicode MS</vt:lpstr>
      <vt:lpstr>MS PGothic</vt:lpstr>
      <vt:lpstr>Rockwell</vt:lpstr>
      <vt:lpstr>方正粗宋简体</vt:lpstr>
      <vt:lpstr>Verdana</vt:lpstr>
      <vt:lpstr>楷体_GB2312</vt:lpstr>
      <vt:lpstr>华文细黑</vt:lpstr>
      <vt:lpstr>MS UI Gothic</vt:lpstr>
      <vt:lpstr>华文楷体</vt:lpstr>
      <vt:lpstr>方正静蕾简体</vt:lpstr>
      <vt:lpstr>Courier New</vt:lpstr>
      <vt:lpstr>Arial Narrow</vt:lpstr>
      <vt:lpstr>华文彩云</vt:lpstr>
      <vt:lpstr>Latha</vt:lpstr>
      <vt:lpstr>League Gothic</vt:lpstr>
      <vt:lpstr>Broadway</vt:lpstr>
      <vt:lpstr>PMingLiU</vt:lpstr>
      <vt:lpstr>Gulim</vt:lpstr>
      <vt:lpstr>Webdings</vt:lpstr>
      <vt:lpstr>Lucida Sans Unicode</vt:lpstr>
      <vt:lpstr>Batang</vt:lpstr>
      <vt:lpstr>Dotum</vt:lpstr>
      <vt:lpstr>Segoe UI</vt:lpstr>
      <vt:lpstr>Baveuse</vt:lpstr>
      <vt:lpstr>华文新魏</vt:lpstr>
      <vt:lpstr>幼圆</vt:lpstr>
      <vt:lpstr>方正姚体</vt:lpstr>
      <vt:lpstr>Tahoma</vt:lpstr>
      <vt:lpstr>华文行楷</vt:lpstr>
      <vt:lpstr>Comic Sans MS</vt:lpstr>
      <vt:lpstr>Microsoft Sans Serif</vt:lpstr>
      <vt:lpstr>隶书</vt:lpstr>
      <vt:lpstr>Latha</vt:lpstr>
      <vt:lpstr>蓝色简约模板</vt:lpstr>
      <vt:lpstr>Unit 6 I'm watching TV.</vt:lpstr>
      <vt:lpstr>PowerPoint 演示文稿</vt:lpstr>
      <vt:lpstr>学习目标（Learning Aims）:</vt:lpstr>
      <vt:lpstr>PowerPoint 演示文稿</vt:lpstr>
      <vt:lpstr>The birds like singing.</vt:lpstr>
      <vt:lpstr>The old man and the cat are friends.</vt:lpstr>
      <vt:lpstr>PowerPoint 演示文稿</vt:lpstr>
      <vt:lpstr>The form of Present Progressive Tense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Rules:动词-ing形式的构成</vt:lpstr>
      <vt:lpstr>Exercise:</vt:lpstr>
      <vt:lpstr>PowerPoint 演示文稿</vt:lpstr>
      <vt:lpstr>PowerPoint 演示文稿</vt:lpstr>
      <vt:lpstr>PowerPoint 演示文稿</vt:lpstr>
      <vt:lpstr>现在进行时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 I'm watching TV.</dc:title>
  <dc:subject/>
  <dc:creator>Administrator</dc:creator>
  <cp:keywords/>
  <dc:description/>
  <cp:lastModifiedBy>user</cp:lastModifiedBy>
  <cp:revision>1</cp:revision>
  <dcterms:created xsi:type="dcterms:W3CDTF">2012-06-06T01:30:27Z</dcterms:created>
  <dcterms:modified xsi:type="dcterms:W3CDTF">2015-08-12T02:13:44Z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